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9" r:id="rId3"/>
    <p:sldId id="263" r:id="rId4"/>
    <p:sldId id="267" r:id="rId5"/>
    <p:sldId id="268" r:id="rId6"/>
    <p:sldId id="261" r:id="rId7"/>
    <p:sldId id="270" r:id="rId8"/>
    <p:sldId id="260" r:id="rId9"/>
    <p:sldId id="271" r:id="rId10"/>
    <p:sldId id="265" r:id="rId11"/>
  </p:sldIdLst>
  <p:sldSz cx="18288000" cy="10287000"/>
  <p:notesSz cx="6858000" cy="9144000"/>
  <p:embeddedFontLst>
    <p:embeddedFont>
      <p:font typeface="Anton" pitchFamily="2" charset="0"/>
      <p:regular r:id="rId13"/>
    </p:embeddedFont>
    <p:embeddedFont>
      <p:font typeface="Poppins" panose="00000500000000000000" pitchFamily="2" charset="0"/>
      <p:regular r:id="rId14"/>
      <p:bold r:id="rId15"/>
    </p:embeddedFont>
    <p:embeddedFont>
      <p:font typeface="Poppins Semi-Bold" panose="020B0604020202020204" charset="0"/>
      <p:regular r:id="rId16"/>
    </p:embeddedFont>
    <p:embeddedFont>
      <p:font typeface="Rockwell Extra Bold" panose="02060903040505020403" pitchFamily="18" charset="0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4E021-9701-4B30-922A-A690419222E0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D8FDC-96A7-4F91-8C0D-11D34389F8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877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E3729-E3A0-529F-F804-328D4AAB5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FF106-B411-EBD2-BA7D-39570BC27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7B176-3588-FA65-C0B8-811F610EB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99F51-B943-22F0-5C5F-B35F48466D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8FDC-96A7-4F91-8C0D-11D34389F80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75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8FDC-96A7-4F91-8C0D-11D34389F80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849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AEB00-7618-178A-DA7F-B9F73F33B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1110BF-E1F5-8B5F-C5C1-0FF384BC9F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B862D5-15C7-4C79-433B-53877CD64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45CF9-D9D1-1ED6-8B1A-294D081D74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8FDC-96A7-4F91-8C0D-11D34389F80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093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E0CCA-6A57-3CB1-0258-1B46BA04C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933B3-F894-F0CD-1023-0B872C3C9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3B806-125F-AFEC-F0FC-8E6EB7BF1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5ACE9-4117-67A3-EBA8-0C5341FDC7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8FDC-96A7-4F91-8C0D-11D34389F80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17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495" y="-1160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flipH="1">
            <a:off x="100495" y="3029197"/>
            <a:ext cx="8115300" cy="5153216"/>
          </a:xfrm>
          <a:custGeom>
            <a:avLst/>
            <a:gdLst/>
            <a:ahLst/>
            <a:cxnLst/>
            <a:rect l="l" t="t" r="r" b="b"/>
            <a:pathLst>
              <a:path w="8115300" h="5153216">
                <a:moveTo>
                  <a:pt x="8115300" y="0"/>
                </a:moveTo>
                <a:lnTo>
                  <a:pt x="0" y="0"/>
                </a:lnTo>
                <a:lnTo>
                  <a:pt x="0" y="5153216"/>
                </a:lnTo>
                <a:lnTo>
                  <a:pt x="8115300" y="5153216"/>
                </a:lnTo>
                <a:lnTo>
                  <a:pt x="81153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427384" y="8371657"/>
            <a:ext cx="7022416" cy="12709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028700" y="2321612"/>
            <a:ext cx="2134369" cy="2203263"/>
            <a:chOff x="0" y="0"/>
            <a:chExt cx="1009246" cy="10418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9246" cy="1041822"/>
            </a:xfrm>
            <a:custGeom>
              <a:avLst/>
              <a:gdLst/>
              <a:ahLst/>
              <a:cxnLst/>
              <a:rect l="l" t="t" r="r" b="b"/>
              <a:pathLst>
                <a:path w="1009246" h="1041822">
                  <a:moveTo>
                    <a:pt x="94309" y="0"/>
                  </a:moveTo>
                  <a:lnTo>
                    <a:pt x="914937" y="0"/>
                  </a:lnTo>
                  <a:cubicBezTo>
                    <a:pt x="939949" y="0"/>
                    <a:pt x="963937" y="9936"/>
                    <a:pt x="981623" y="27622"/>
                  </a:cubicBezTo>
                  <a:cubicBezTo>
                    <a:pt x="999310" y="45309"/>
                    <a:pt x="1009246" y="69297"/>
                    <a:pt x="1009246" y="94309"/>
                  </a:cubicBezTo>
                  <a:lnTo>
                    <a:pt x="1009246" y="947513"/>
                  </a:lnTo>
                  <a:cubicBezTo>
                    <a:pt x="1009246" y="999599"/>
                    <a:pt x="967022" y="1041822"/>
                    <a:pt x="914937" y="1041822"/>
                  </a:cubicBezTo>
                  <a:lnTo>
                    <a:pt x="94309" y="1041822"/>
                  </a:lnTo>
                  <a:cubicBezTo>
                    <a:pt x="69297" y="1041822"/>
                    <a:pt x="45309" y="1031886"/>
                    <a:pt x="27622" y="1014200"/>
                  </a:cubicBezTo>
                  <a:cubicBezTo>
                    <a:pt x="9936" y="996513"/>
                    <a:pt x="0" y="972526"/>
                    <a:pt x="0" y="947513"/>
                  </a:cubicBezTo>
                  <a:lnTo>
                    <a:pt x="0" y="94309"/>
                  </a:lnTo>
                  <a:cubicBezTo>
                    <a:pt x="0" y="69297"/>
                    <a:pt x="9936" y="45309"/>
                    <a:pt x="27622" y="27622"/>
                  </a:cubicBezTo>
                  <a:cubicBezTo>
                    <a:pt x="45309" y="9936"/>
                    <a:pt x="69297" y="0"/>
                    <a:pt x="94309" y="0"/>
                  </a:cubicBezTo>
                  <a:close/>
                </a:path>
              </a:pathLst>
            </a:custGeom>
            <a:solidFill>
              <a:srgbClr val="DFA500">
                <a:alpha val="8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09246" cy="1098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588772" y="270830"/>
            <a:ext cx="10498605" cy="3859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749"/>
              </a:lnSpc>
            </a:pPr>
            <a:r>
              <a:rPr lang="en-US" sz="10000" dirty="0">
                <a:solidFill>
                  <a:srgbClr val="DFA500"/>
                </a:solidFill>
                <a:latin typeface="Anton"/>
                <a:ea typeface="Anton"/>
                <a:cs typeface="Anton"/>
                <a:sym typeface="Anton"/>
              </a:rPr>
              <a:t>‘Slice of Success: PIZZA Sales Analysis’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94852" y="6716455"/>
            <a:ext cx="685494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spc="298" dirty="0">
                <a:solidFill>
                  <a:srgbClr val="FFFFFF"/>
                </a:solidFill>
                <a:latin typeface="Poppins"/>
                <a:cs typeface="Poppins"/>
              </a:rPr>
              <a:t>Presented by:</a:t>
            </a:r>
          </a:p>
          <a:p>
            <a:endParaRPr lang="en-US" sz="2000" spc="298" dirty="0">
              <a:solidFill>
                <a:srgbClr val="FFFFFF"/>
              </a:solidFill>
              <a:latin typeface="Poppins"/>
              <a:cs typeface="Poppins"/>
            </a:endParaRPr>
          </a:p>
          <a:p>
            <a:r>
              <a:rPr lang="en-US" sz="2000" b="1" spc="298" dirty="0">
                <a:solidFill>
                  <a:srgbClr val="FFFFFF"/>
                </a:solidFill>
                <a:latin typeface="Poppins"/>
                <a:cs typeface="Poppins"/>
              </a:rPr>
              <a:t>Subham Sinha</a:t>
            </a:r>
          </a:p>
          <a:p>
            <a:br>
              <a:rPr lang="en-US" sz="2000" spc="298" dirty="0">
                <a:solidFill>
                  <a:srgbClr val="FFFFFF"/>
                </a:solidFill>
                <a:latin typeface="Poppins"/>
                <a:cs typeface="Poppins"/>
              </a:rPr>
            </a:br>
            <a:r>
              <a:rPr lang="en-US" sz="2000" spc="298" dirty="0">
                <a:solidFill>
                  <a:srgbClr val="FFFFFF"/>
                </a:solidFill>
                <a:latin typeface="Poppins"/>
                <a:cs typeface="Poppins"/>
              </a:rPr>
              <a:t>Tools Used: Power BI, SQL Server, Excel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7200" y="9334500"/>
            <a:ext cx="4326430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9485" y="2819391"/>
            <a:ext cx="1792800" cy="59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95%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2546" y="3366827"/>
            <a:ext cx="1866678" cy="669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Positive Feedback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0" y="7620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03156" y="8257741"/>
            <a:ext cx="4326430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0343" y="3051578"/>
            <a:ext cx="9368576" cy="2071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49"/>
              </a:lnSpc>
            </a:pPr>
            <a:r>
              <a:rPr lang="en-US" sz="15143" dirty="0">
                <a:solidFill>
                  <a:srgbClr val="DFA500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27155" y="-625540"/>
            <a:ext cx="7330013" cy="664387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grpSp>
        <p:nvGrpSpPr>
          <p:cNvPr id="13" name="Group 13"/>
          <p:cNvGrpSpPr/>
          <p:nvPr/>
        </p:nvGrpSpPr>
        <p:grpSpPr>
          <a:xfrm>
            <a:off x="12919515" y="1393912"/>
            <a:ext cx="6191794" cy="8100279"/>
            <a:chOff x="0" y="0"/>
            <a:chExt cx="747312" cy="9776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47312" cy="977655"/>
            </a:xfrm>
            <a:custGeom>
              <a:avLst/>
              <a:gdLst/>
              <a:ahLst/>
              <a:cxnLst/>
              <a:rect l="l" t="t" r="r" b="b"/>
              <a:pathLst>
                <a:path w="747312" h="977655">
                  <a:moveTo>
                    <a:pt x="28758" y="0"/>
                  </a:moveTo>
                  <a:lnTo>
                    <a:pt x="718554" y="0"/>
                  </a:lnTo>
                  <a:cubicBezTo>
                    <a:pt x="726181" y="0"/>
                    <a:pt x="733496" y="3030"/>
                    <a:pt x="738889" y="8423"/>
                  </a:cubicBezTo>
                  <a:cubicBezTo>
                    <a:pt x="744283" y="13816"/>
                    <a:pt x="747312" y="21131"/>
                    <a:pt x="747312" y="28758"/>
                  </a:cubicBezTo>
                  <a:lnTo>
                    <a:pt x="747312" y="948897"/>
                  </a:lnTo>
                  <a:cubicBezTo>
                    <a:pt x="747312" y="956524"/>
                    <a:pt x="744283" y="963839"/>
                    <a:pt x="738889" y="969232"/>
                  </a:cubicBezTo>
                  <a:cubicBezTo>
                    <a:pt x="733496" y="974625"/>
                    <a:pt x="726181" y="977655"/>
                    <a:pt x="718554" y="977655"/>
                  </a:cubicBezTo>
                  <a:lnTo>
                    <a:pt x="28758" y="977655"/>
                  </a:lnTo>
                  <a:cubicBezTo>
                    <a:pt x="21131" y="977655"/>
                    <a:pt x="13816" y="974625"/>
                    <a:pt x="8423" y="969232"/>
                  </a:cubicBezTo>
                  <a:cubicBezTo>
                    <a:pt x="3030" y="963839"/>
                    <a:pt x="0" y="956524"/>
                    <a:pt x="0" y="948897"/>
                  </a:cubicBezTo>
                  <a:lnTo>
                    <a:pt x="0" y="28758"/>
                  </a:lnTo>
                  <a:cubicBezTo>
                    <a:pt x="0" y="21131"/>
                    <a:pt x="3030" y="13816"/>
                    <a:pt x="8423" y="8423"/>
                  </a:cubicBezTo>
                  <a:cubicBezTo>
                    <a:pt x="13816" y="3030"/>
                    <a:pt x="21131" y="0"/>
                    <a:pt x="28758" y="0"/>
                  </a:cubicBezTo>
                  <a:close/>
                </a:path>
              </a:pathLst>
            </a:custGeom>
            <a:blipFill>
              <a:blip r:embed="rId3"/>
              <a:stretch>
                <a:fillRect t="-7257" b="-7257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6814109" y="1151865"/>
            <a:ext cx="418635" cy="242047"/>
          </a:xfrm>
          <a:custGeom>
            <a:avLst/>
            <a:gdLst/>
            <a:ahLst/>
            <a:cxnLst/>
            <a:rect l="l" t="t" r="r" b="b"/>
            <a:pathLst>
              <a:path w="418635" h="242047">
                <a:moveTo>
                  <a:pt x="0" y="0"/>
                </a:moveTo>
                <a:lnTo>
                  <a:pt x="418635" y="0"/>
                </a:lnTo>
                <a:lnTo>
                  <a:pt x="418635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164513" y="1151865"/>
            <a:ext cx="249767" cy="242047"/>
          </a:xfrm>
          <a:custGeom>
            <a:avLst/>
            <a:gdLst/>
            <a:ahLst/>
            <a:cxnLst/>
            <a:rect l="l" t="t" r="r" b="b"/>
            <a:pathLst>
              <a:path w="249767" h="242047">
                <a:moveTo>
                  <a:pt x="0" y="0"/>
                </a:moveTo>
                <a:lnTo>
                  <a:pt x="249767" y="0"/>
                </a:lnTo>
                <a:lnTo>
                  <a:pt x="24976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770306" y="1151865"/>
            <a:ext cx="194958" cy="242047"/>
          </a:xfrm>
          <a:custGeom>
            <a:avLst/>
            <a:gdLst/>
            <a:ahLst/>
            <a:cxnLst/>
            <a:rect l="l" t="t" r="r" b="b"/>
            <a:pathLst>
              <a:path w="194958" h="242047">
                <a:moveTo>
                  <a:pt x="0" y="0"/>
                </a:moveTo>
                <a:lnTo>
                  <a:pt x="194957" y="0"/>
                </a:lnTo>
                <a:lnTo>
                  <a:pt x="194957" y="242047"/>
                </a:lnTo>
                <a:lnTo>
                  <a:pt x="0" y="2420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981200" y="7346097"/>
            <a:ext cx="7461237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spc="5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SUBHAM SINHA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770358" y="7995843"/>
            <a:ext cx="737364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709C4D-867B-4C83-E2B4-2B290AC0E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>
            <a:extLst>
              <a:ext uri="{FF2B5EF4-FFF2-40B4-BE49-F238E27FC236}">
                <a16:creationId xmlns:a16="http://schemas.microsoft.com/office/drawing/2014/main" id="{C31C350C-4844-2117-E073-681B4C8C0EC5}"/>
              </a:ext>
            </a:extLst>
          </p:cNvPr>
          <p:cNvGrpSpPr/>
          <p:nvPr/>
        </p:nvGrpSpPr>
        <p:grpSpPr>
          <a:xfrm>
            <a:off x="10363200" y="2207069"/>
            <a:ext cx="8839383" cy="8839383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39D2B9D-F84D-2C18-09E7-EAD734801BF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FA500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4B2C8A9-5CE3-A9E1-5071-D7F26C25C2FA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A4ADED22-E701-C436-415B-BB1B900BCE67}"/>
              </a:ext>
            </a:extLst>
          </p:cNvPr>
          <p:cNvSpPr/>
          <p:nvPr/>
        </p:nvSpPr>
        <p:spPr>
          <a:xfrm>
            <a:off x="10337369" y="2227088"/>
            <a:ext cx="8833498" cy="8502832"/>
          </a:xfrm>
          <a:custGeom>
            <a:avLst/>
            <a:gdLst/>
            <a:ahLst/>
            <a:cxnLst/>
            <a:rect l="l" t="t" r="r" b="b"/>
            <a:pathLst>
              <a:path w="8833498" h="8502832">
                <a:moveTo>
                  <a:pt x="0" y="0"/>
                </a:moveTo>
                <a:lnTo>
                  <a:pt x="8833498" y="0"/>
                </a:lnTo>
                <a:lnTo>
                  <a:pt x="8833498" y="8502832"/>
                </a:lnTo>
                <a:lnTo>
                  <a:pt x="0" y="8502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E0039D0-F55E-15CC-D1C8-7C935B0A6696}"/>
              </a:ext>
            </a:extLst>
          </p:cNvPr>
          <p:cNvSpPr txBox="1"/>
          <p:nvPr/>
        </p:nvSpPr>
        <p:spPr>
          <a:xfrm>
            <a:off x="13975777" y="9679440"/>
            <a:ext cx="4326430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117CFCB-1B24-B35B-A0F4-563213CE10ED}"/>
              </a:ext>
            </a:extLst>
          </p:cNvPr>
          <p:cNvSpPr txBox="1"/>
          <p:nvPr/>
        </p:nvSpPr>
        <p:spPr>
          <a:xfrm>
            <a:off x="381000" y="786630"/>
            <a:ext cx="11617132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30"/>
              </a:lnSpc>
            </a:pPr>
            <a:r>
              <a:rPr lang="en-US" sz="9000" dirty="0">
                <a:solidFill>
                  <a:srgbClr val="DFA500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3362F-36BA-8A71-BEA1-0B029FE46662}"/>
              </a:ext>
            </a:extLst>
          </p:cNvPr>
          <p:cNvSpPr txBox="1"/>
          <p:nvPr/>
        </p:nvSpPr>
        <p:spPr>
          <a:xfrm>
            <a:off x="320160" y="2340325"/>
            <a:ext cx="11677972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  <a:defRPr/>
            </a:pPr>
            <a:r>
              <a:rPr lang="en-US" altLang="en-US" sz="2400" b="1" dirty="0">
                <a:solidFill>
                  <a:srgbClr val="FFC000"/>
                </a:solidFill>
                <a:latin typeface="Arial" panose="020B0604020202020204" pitchFamily="34" charset="0"/>
              </a:rPr>
              <a:t>KPI REQUIREMENTS (Key Performance Indicators)</a:t>
            </a:r>
          </a:p>
          <a:p>
            <a:pPr eaLnBrk="0" hangingPunct="0">
              <a:spcBef>
                <a:spcPct val="0"/>
              </a:spcBef>
              <a:defRPr/>
            </a:pPr>
            <a:r>
              <a:rPr lang="en-US" altLang="en-US" sz="2400" b="1" dirty="0">
                <a:solidFill>
                  <a:srgbClr val="FFC000"/>
                </a:solidFill>
                <a:latin typeface="Arial" panose="020B0604020202020204" pitchFamily="34" charset="0"/>
              </a:rPr>
              <a:t>We need to calculate the following metrics from pizza sales data:</a:t>
            </a:r>
            <a:endParaRPr lang="en-US" altLang="en-US" sz="2400" dirty="0">
              <a:solidFill>
                <a:srgbClr val="FFC000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0"/>
              </a:spcBef>
              <a:defRPr/>
            </a:pPr>
            <a:endParaRPr lang="en-US" altLang="en-US" sz="2400" dirty="0">
              <a:solidFill>
                <a:srgbClr val="FFC000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0"/>
              </a:spcBef>
              <a:buFontTx/>
              <a:buAutoNum type="arabicPeriod"/>
              <a:defRPr/>
            </a:pPr>
            <a:r>
              <a:rPr lang="en-US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Total Revenue</a:t>
            </a:r>
            <a:b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➤ The sum of the total price of all pizza orders.</a:t>
            </a:r>
          </a:p>
          <a:p>
            <a:pPr eaLnBrk="0" hangingPunct="0">
              <a:spcBef>
                <a:spcPct val="0"/>
              </a:spcBef>
              <a:defRPr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0"/>
              </a:spcBef>
              <a:defRPr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0"/>
              </a:spcBef>
              <a:buFontTx/>
              <a:buAutoNum type="arabicPeriod" startAt="2"/>
              <a:defRPr/>
            </a:pPr>
            <a:r>
              <a:rPr lang="en-US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Average Order Value</a:t>
            </a:r>
            <a:b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➤ The average amount spent per order.</a:t>
            </a:r>
            <a:b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➤ Formula: </a:t>
            </a:r>
            <a:r>
              <a:rPr lang="en-US" altLang="en-US" sz="1600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Total Revenue ÷ Total Number of Orders</a:t>
            </a:r>
          </a:p>
          <a:p>
            <a:pPr eaLnBrk="0" hangingPunct="0">
              <a:spcBef>
                <a:spcPct val="0"/>
              </a:spcBef>
              <a:buFontTx/>
              <a:buAutoNum type="arabicPeriod" startAt="2"/>
              <a:defRPr/>
            </a:pPr>
            <a:endParaRPr lang="en-US" altLang="en-US" sz="1050" dirty="0">
              <a:solidFill>
                <a:schemeClr val="bg1"/>
              </a:solidFill>
              <a:latin typeface="Arial Unicode MS"/>
            </a:endParaRPr>
          </a:p>
          <a:p>
            <a:pPr eaLnBrk="0" hangingPunct="0">
              <a:spcBef>
                <a:spcPct val="0"/>
              </a:spcBef>
              <a:buFontTx/>
              <a:buAutoNum type="arabicPeriod" startAt="2"/>
              <a:defRPr/>
            </a:pPr>
            <a:endParaRPr lang="en-US" altLang="en-US" sz="1050" dirty="0">
              <a:solidFill>
                <a:schemeClr val="bg1"/>
              </a:solidFill>
              <a:latin typeface="Arial Unicode MS"/>
            </a:endParaRPr>
          </a:p>
          <a:p>
            <a:pPr eaLnBrk="0" hangingPunct="0">
              <a:spcBef>
                <a:spcPct val="0"/>
              </a:spcBef>
              <a:buFontTx/>
              <a:buAutoNum type="arabicPeriod" startAt="2"/>
              <a:defRPr/>
            </a:pPr>
            <a:endParaRPr lang="en-US" altLang="en-US" sz="900" dirty="0">
              <a:solidFill>
                <a:schemeClr val="bg1"/>
              </a:solidFill>
            </a:endParaRPr>
          </a:p>
          <a:p>
            <a:pPr eaLnBrk="0" hangingPunct="0">
              <a:spcBef>
                <a:spcPct val="0"/>
              </a:spcBef>
              <a:buFontTx/>
              <a:buAutoNum type="arabicPeriod" startAt="3"/>
              <a:defRPr/>
            </a:pPr>
            <a:r>
              <a:rPr lang="en-US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Total Pizzas Sold</a:t>
            </a:r>
            <a:b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➤ The total quantity of all pizzas sold.</a:t>
            </a:r>
          </a:p>
          <a:p>
            <a:pPr eaLnBrk="0" hangingPunct="0">
              <a:spcBef>
                <a:spcPct val="0"/>
              </a:spcBef>
              <a:defRPr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0"/>
              </a:spcBef>
              <a:defRPr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0"/>
              </a:spcBef>
              <a:buFontTx/>
              <a:buAutoNum type="arabicPeriod" startAt="4"/>
              <a:defRPr/>
            </a:pPr>
            <a:r>
              <a:rPr lang="en-US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Total Orders</a:t>
            </a:r>
            <a:b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➤ The total number of orders placed.</a:t>
            </a:r>
          </a:p>
          <a:p>
            <a:pPr eaLnBrk="0" hangingPunct="0">
              <a:spcBef>
                <a:spcPct val="0"/>
              </a:spcBef>
              <a:defRPr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0"/>
              </a:spcBef>
              <a:defRPr/>
            </a:pP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0"/>
              </a:spcBef>
              <a:buFontTx/>
              <a:buAutoNum type="arabicPeriod" startAt="5"/>
              <a:defRPr/>
            </a:pPr>
            <a:r>
              <a:rPr lang="en-US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Average Pizzas Per Order</a:t>
            </a:r>
            <a:br>
              <a:rPr lang="en-US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➤ The average number of pizzas sold per order.</a:t>
            </a:r>
            <a:b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➤ Formula: 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Total Pizzas Sold ÷ Total Number of Orders</a:t>
            </a:r>
            <a:endParaRPr lang="en-US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944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2223176" y="2405696"/>
            <a:ext cx="8839383" cy="883938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FA5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226118" y="2573971"/>
            <a:ext cx="8833498" cy="8502832"/>
          </a:xfrm>
          <a:custGeom>
            <a:avLst/>
            <a:gdLst/>
            <a:ahLst/>
            <a:cxnLst/>
            <a:rect l="l" t="t" r="r" b="b"/>
            <a:pathLst>
              <a:path w="8833498" h="8502832">
                <a:moveTo>
                  <a:pt x="0" y="0"/>
                </a:moveTo>
                <a:lnTo>
                  <a:pt x="8833498" y="0"/>
                </a:lnTo>
                <a:lnTo>
                  <a:pt x="8833498" y="8502832"/>
                </a:lnTo>
                <a:lnTo>
                  <a:pt x="0" y="8502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975777" y="9679440"/>
            <a:ext cx="4326430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1000" y="786630"/>
            <a:ext cx="11617132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30"/>
              </a:lnSpc>
            </a:pPr>
            <a:r>
              <a:rPr lang="en-US" sz="9000" dirty="0">
                <a:solidFill>
                  <a:srgbClr val="DFA500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CFEC4C-6639-61F0-5D78-8275E2AC76F1}"/>
              </a:ext>
            </a:extLst>
          </p:cNvPr>
          <p:cNvSpPr txBox="1"/>
          <p:nvPr/>
        </p:nvSpPr>
        <p:spPr>
          <a:xfrm>
            <a:off x="533400" y="2881342"/>
            <a:ext cx="11677972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  <a:defRPr/>
            </a:pPr>
            <a:r>
              <a:rPr lang="en-US" altLang="en-US" sz="2400" b="1" dirty="0">
                <a:solidFill>
                  <a:srgbClr val="FFC000"/>
                </a:solidFill>
                <a:latin typeface="Arial" panose="020B0604020202020204" pitchFamily="34" charset="0"/>
              </a:rPr>
              <a:t>CHARTS REQUIREMENTS </a:t>
            </a:r>
          </a:p>
          <a:p>
            <a:pPr eaLnBrk="0" hangingPunct="0">
              <a:spcBef>
                <a:spcPct val="0"/>
              </a:spcBef>
              <a:defRPr/>
            </a:pPr>
            <a:endParaRPr lang="en-US" altLang="en-US" sz="1800" b="1" dirty="0">
              <a:solidFill>
                <a:srgbClr val="FFC000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0"/>
              </a:spcBef>
              <a:defRPr/>
            </a:pPr>
            <a:r>
              <a:rPr lang="en-US" altLang="en-US" sz="1800" b="1" dirty="0">
                <a:solidFill>
                  <a:srgbClr val="FFC000"/>
                </a:solidFill>
                <a:latin typeface="Arial" panose="020B0604020202020204" pitchFamily="34" charset="0"/>
              </a:rPr>
              <a:t>We would like to visualize various aspects of pizza sales data to gain insights and understand key trends. We have identified the following requirements for creating charts:</a:t>
            </a:r>
          </a:p>
          <a:p>
            <a:pPr eaLnBrk="0" hangingPunct="0">
              <a:spcBef>
                <a:spcPct val="0"/>
              </a:spcBef>
              <a:buFontTx/>
              <a:buChar char="•"/>
              <a:defRPr/>
            </a:pPr>
            <a:endParaRPr lang="en-US" altLang="en-US" sz="1800" b="1" dirty="0">
              <a:latin typeface="Arial" panose="020B0604020202020204" pitchFamily="34" charset="0"/>
            </a:endParaRPr>
          </a:p>
          <a:p>
            <a:pPr eaLnBrk="0" hangingPunct="0">
              <a:spcBef>
                <a:spcPct val="0"/>
              </a:spcBef>
              <a:defRPr/>
            </a:pPr>
            <a:r>
              <a:rPr lang="en-US" alt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1.  </a:t>
            </a:r>
            <a:r>
              <a:rPr lang="en-US" altLang="en-US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Daily Trend for Total Orders: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 Create a bar chart that will display trend of total orders over a specific time period. This chart will help us identify any patterns or fluctuations in order volumes on a daily basis.</a:t>
            </a:r>
          </a:p>
          <a:p>
            <a:pPr eaLnBrk="0" hangingPunct="0">
              <a:spcBef>
                <a:spcPct val="0"/>
              </a:spcBef>
              <a:buFontTx/>
              <a:buChar char="•"/>
              <a:defRPr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0"/>
              </a:spcBef>
              <a:buFontTx/>
              <a:buChar char="•"/>
              <a:defRPr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0"/>
              </a:spcBef>
              <a:defRPr/>
            </a:pPr>
            <a:r>
              <a:rPr lang="en-US" alt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  <a:r>
              <a:rPr lang="en-US" altLang="en-US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.  Monthly Trend for Total Orders: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Create a line chart that illustrates the hourly trend of total orders throughput the day. This chart will allow us to identify peak hours or periods of high order activity.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en-US" sz="20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0"/>
              </a:spcBef>
              <a:buFontTx/>
              <a:buChar char="•"/>
              <a:defRPr/>
            </a:pPr>
            <a:r>
              <a:rPr lang="en-US" altLang="en-US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 Percentage of Sales by Pizza Category: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Create a pie chart that shows the distribution of sales across different pizza categories. This chart will provide insights into the popularity of various pizza categories and their contribution to overall </a:t>
            </a:r>
            <a:r>
              <a:rPr lang="en-US" altLang="en-US" sz="1800" dirty="0">
                <a:latin typeface="Arial" panose="020B0604020202020204" pitchFamily="34" charset="0"/>
              </a:rPr>
              <a:t>sales.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85468E-341D-A7F8-545E-022A02281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>
            <a:extLst>
              <a:ext uri="{FF2B5EF4-FFF2-40B4-BE49-F238E27FC236}">
                <a16:creationId xmlns:a16="http://schemas.microsoft.com/office/drawing/2014/main" id="{B376111F-2B50-6F20-7A0C-B573460429E2}"/>
              </a:ext>
            </a:extLst>
          </p:cNvPr>
          <p:cNvGrpSpPr/>
          <p:nvPr/>
        </p:nvGrpSpPr>
        <p:grpSpPr>
          <a:xfrm>
            <a:off x="12263033" y="2956813"/>
            <a:ext cx="8839383" cy="8839383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441E81C-1FFF-C8A1-641E-7DD30062C3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FA500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29750E2-15CD-7887-D7FD-9E9845469E5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26CEA13E-C1EB-E7D1-8108-FA16E6BECDB6}"/>
              </a:ext>
            </a:extLst>
          </p:cNvPr>
          <p:cNvSpPr/>
          <p:nvPr/>
        </p:nvSpPr>
        <p:spPr>
          <a:xfrm>
            <a:off x="12288864" y="2954000"/>
            <a:ext cx="8833498" cy="8502832"/>
          </a:xfrm>
          <a:custGeom>
            <a:avLst/>
            <a:gdLst/>
            <a:ahLst/>
            <a:cxnLst/>
            <a:rect l="l" t="t" r="r" b="b"/>
            <a:pathLst>
              <a:path w="8833498" h="8502832">
                <a:moveTo>
                  <a:pt x="0" y="0"/>
                </a:moveTo>
                <a:lnTo>
                  <a:pt x="8833498" y="0"/>
                </a:lnTo>
                <a:lnTo>
                  <a:pt x="8833498" y="8502832"/>
                </a:lnTo>
                <a:lnTo>
                  <a:pt x="0" y="8502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0F29D67-858F-2E77-571C-E4BBFD95D756}"/>
              </a:ext>
            </a:extLst>
          </p:cNvPr>
          <p:cNvSpPr txBox="1"/>
          <p:nvPr/>
        </p:nvSpPr>
        <p:spPr>
          <a:xfrm>
            <a:off x="13975777" y="9679440"/>
            <a:ext cx="4326430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88DBA46-18AE-29A7-C578-231DC27D355F}"/>
              </a:ext>
            </a:extLst>
          </p:cNvPr>
          <p:cNvSpPr txBox="1"/>
          <p:nvPr/>
        </p:nvSpPr>
        <p:spPr>
          <a:xfrm>
            <a:off x="381000" y="786630"/>
            <a:ext cx="11617132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30"/>
              </a:lnSpc>
            </a:pPr>
            <a:r>
              <a:rPr lang="en-US" sz="9000" dirty="0">
                <a:solidFill>
                  <a:srgbClr val="DFA500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DDF9-594D-30D9-EB4B-C28D95B153CF}"/>
              </a:ext>
            </a:extLst>
          </p:cNvPr>
          <p:cNvSpPr txBox="1"/>
          <p:nvPr/>
        </p:nvSpPr>
        <p:spPr>
          <a:xfrm>
            <a:off x="609600" y="2742843"/>
            <a:ext cx="11677972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2400" b="1" dirty="0">
                <a:solidFill>
                  <a:srgbClr val="FFC000"/>
                </a:solidFill>
                <a:latin typeface="Arial" panose="020B0604020202020204" pitchFamily="34" charset="0"/>
              </a:rPr>
              <a:t>CHARTS REQUIREMENTS 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4</a:t>
            </a:r>
            <a:r>
              <a:rPr lang="en-US" altLang="en-US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. Percentage of sales by Pizza Size: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Generate a pie chart that represents the percentage of sales attributed to different pizza sizes, this chart will help us understand customer preference for pizza sizes and their impact on sales.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5. Total Pizzas Sold by Pizza category: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Create a funnel chart that presents the total number of pizzas sold for each pizza category. This chart will allow us to compare the sales performance of different pizza categories.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18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6. Top 5 best sellers by Total pizza sold: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Create a bar chart highlighting the top 5 best – selling prizes based on the total number of pizzas sold. This chart will help us identify the most popular pizza options.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18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7</a:t>
            </a:r>
            <a:r>
              <a:rPr lang="en-US" altLang="en-US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. Bottom 5 worst sellers by Total Pizzas Sold: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Create a bar chart showcasing the bottom 5 worst-selling pizzas based on the total numbers of pizzas sold. This chart will enable us to identify underperforming or less popular pizza options.</a:t>
            </a:r>
          </a:p>
        </p:txBody>
      </p:sp>
    </p:spTree>
    <p:extLst>
      <p:ext uri="{BB962C8B-B14F-4D97-AF65-F5344CB8AC3E}">
        <p14:creationId xmlns:p14="http://schemas.microsoft.com/office/powerpoint/2010/main" val="33101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EEDCF4-D7A2-E72F-8ECC-4C6EF3D73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>
            <a:extLst>
              <a:ext uri="{FF2B5EF4-FFF2-40B4-BE49-F238E27FC236}">
                <a16:creationId xmlns:a16="http://schemas.microsoft.com/office/drawing/2014/main" id="{2693F58A-C15D-1270-7A90-2232E872915B}"/>
              </a:ext>
            </a:extLst>
          </p:cNvPr>
          <p:cNvGrpSpPr/>
          <p:nvPr/>
        </p:nvGrpSpPr>
        <p:grpSpPr>
          <a:xfrm>
            <a:off x="10363200" y="2628900"/>
            <a:ext cx="8839383" cy="8839383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A1E0EDD-1B73-4B17-1178-9C08A561D4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FA500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A79FAEC-61C4-9F1E-EF01-E34A98A59FD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3C18084D-4CC6-7349-7AB0-92F4E5DFBD0B}"/>
              </a:ext>
            </a:extLst>
          </p:cNvPr>
          <p:cNvSpPr/>
          <p:nvPr/>
        </p:nvSpPr>
        <p:spPr>
          <a:xfrm>
            <a:off x="10591800" y="2797175"/>
            <a:ext cx="8833498" cy="8502832"/>
          </a:xfrm>
          <a:custGeom>
            <a:avLst/>
            <a:gdLst/>
            <a:ahLst/>
            <a:cxnLst/>
            <a:rect l="l" t="t" r="r" b="b"/>
            <a:pathLst>
              <a:path w="8833498" h="8502832">
                <a:moveTo>
                  <a:pt x="0" y="0"/>
                </a:moveTo>
                <a:lnTo>
                  <a:pt x="8833498" y="0"/>
                </a:lnTo>
                <a:lnTo>
                  <a:pt x="8833498" y="8502832"/>
                </a:lnTo>
                <a:lnTo>
                  <a:pt x="0" y="8502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02A1973-6599-BD01-63EF-C478E948CE6D}"/>
              </a:ext>
            </a:extLst>
          </p:cNvPr>
          <p:cNvSpPr txBox="1"/>
          <p:nvPr/>
        </p:nvSpPr>
        <p:spPr>
          <a:xfrm>
            <a:off x="13975777" y="9679440"/>
            <a:ext cx="4326430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194B717-CDE3-5B0F-8018-4567BAA0A2B1}"/>
              </a:ext>
            </a:extLst>
          </p:cNvPr>
          <p:cNvSpPr txBox="1"/>
          <p:nvPr/>
        </p:nvSpPr>
        <p:spPr>
          <a:xfrm>
            <a:off x="381000" y="786630"/>
            <a:ext cx="11617132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30"/>
              </a:lnSpc>
            </a:pPr>
            <a:r>
              <a:rPr lang="en-US" sz="9000" dirty="0">
                <a:solidFill>
                  <a:srgbClr val="DFA500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55C36-7A61-9777-9602-FF70F9E24001}"/>
              </a:ext>
            </a:extLst>
          </p:cNvPr>
          <p:cNvSpPr txBox="1"/>
          <p:nvPr/>
        </p:nvSpPr>
        <p:spPr>
          <a:xfrm>
            <a:off x="533400" y="3009900"/>
            <a:ext cx="1167797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2400" b="1" dirty="0">
                <a:solidFill>
                  <a:srgbClr val="FFC000"/>
                </a:solidFill>
                <a:latin typeface="Arial" panose="020B0604020202020204" pitchFamily="34" charset="0"/>
              </a:rPr>
              <a:t>CHARTS REQUIREMENTS 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18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2000" b="1" dirty="0">
              <a:latin typeface="Arial" panose="020B0604020202020204" pitchFamily="34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6.   Top 5 best sellers with respect to total quantity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7. Bottom 5 worst sellers by Total Pizzas Sold: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Create a bar chart showcasing the bottom 5 worst-selling pizzas based on the total number of pizzas sold. This chart will enable us to identify underperforming or less popular pizza options.</a:t>
            </a:r>
          </a:p>
        </p:txBody>
      </p:sp>
    </p:spTree>
    <p:extLst>
      <p:ext uri="{BB962C8B-B14F-4D97-AF65-F5344CB8AC3E}">
        <p14:creationId xmlns:p14="http://schemas.microsoft.com/office/powerpoint/2010/main" val="223971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01903" y="4727696"/>
            <a:ext cx="3173025" cy="5402580"/>
            <a:chOff x="0" y="0"/>
            <a:chExt cx="382965" cy="65205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2965" cy="652059"/>
            </a:xfrm>
            <a:custGeom>
              <a:avLst/>
              <a:gdLst/>
              <a:ahLst/>
              <a:cxnLst/>
              <a:rect l="l" t="t" r="r" b="b"/>
              <a:pathLst>
                <a:path w="382965" h="652059">
                  <a:moveTo>
                    <a:pt x="56118" y="0"/>
                  </a:moveTo>
                  <a:lnTo>
                    <a:pt x="326847" y="0"/>
                  </a:lnTo>
                  <a:cubicBezTo>
                    <a:pt x="341730" y="0"/>
                    <a:pt x="356004" y="5912"/>
                    <a:pt x="366528" y="16437"/>
                  </a:cubicBezTo>
                  <a:cubicBezTo>
                    <a:pt x="377053" y="26961"/>
                    <a:pt x="382965" y="41235"/>
                    <a:pt x="382965" y="56118"/>
                  </a:cubicBezTo>
                  <a:lnTo>
                    <a:pt x="382965" y="595941"/>
                  </a:lnTo>
                  <a:cubicBezTo>
                    <a:pt x="382965" y="610824"/>
                    <a:pt x="377053" y="625098"/>
                    <a:pt x="366528" y="635622"/>
                  </a:cubicBezTo>
                  <a:cubicBezTo>
                    <a:pt x="356004" y="646147"/>
                    <a:pt x="341730" y="652059"/>
                    <a:pt x="326847" y="652059"/>
                  </a:cubicBezTo>
                  <a:lnTo>
                    <a:pt x="56118" y="652059"/>
                  </a:lnTo>
                  <a:cubicBezTo>
                    <a:pt x="41235" y="652059"/>
                    <a:pt x="26961" y="646147"/>
                    <a:pt x="16437" y="635622"/>
                  </a:cubicBezTo>
                  <a:cubicBezTo>
                    <a:pt x="5912" y="625098"/>
                    <a:pt x="0" y="610824"/>
                    <a:pt x="0" y="595941"/>
                  </a:cubicBezTo>
                  <a:lnTo>
                    <a:pt x="0" y="56118"/>
                  </a:lnTo>
                  <a:cubicBezTo>
                    <a:pt x="0" y="41235"/>
                    <a:pt x="5912" y="26961"/>
                    <a:pt x="16437" y="16437"/>
                  </a:cubicBezTo>
                  <a:cubicBezTo>
                    <a:pt x="26961" y="5912"/>
                    <a:pt x="41235" y="0"/>
                    <a:pt x="56118" y="0"/>
                  </a:cubicBezTo>
                  <a:close/>
                </a:path>
              </a:pathLst>
            </a:custGeom>
            <a:blipFill>
              <a:blip r:embed="rId2"/>
              <a:stretch>
                <a:fillRect l="-6755" r="-6755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-457200" y="127665"/>
            <a:ext cx="3173025" cy="5402580"/>
            <a:chOff x="0" y="0"/>
            <a:chExt cx="382965" cy="65205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2965" cy="652059"/>
            </a:xfrm>
            <a:custGeom>
              <a:avLst/>
              <a:gdLst/>
              <a:ahLst/>
              <a:cxnLst/>
              <a:rect l="l" t="t" r="r" b="b"/>
              <a:pathLst>
                <a:path w="382965" h="652059">
                  <a:moveTo>
                    <a:pt x="56118" y="0"/>
                  </a:moveTo>
                  <a:lnTo>
                    <a:pt x="326847" y="0"/>
                  </a:lnTo>
                  <a:cubicBezTo>
                    <a:pt x="341730" y="0"/>
                    <a:pt x="356004" y="5912"/>
                    <a:pt x="366528" y="16437"/>
                  </a:cubicBezTo>
                  <a:cubicBezTo>
                    <a:pt x="377053" y="26961"/>
                    <a:pt x="382965" y="41235"/>
                    <a:pt x="382965" y="56118"/>
                  </a:cubicBezTo>
                  <a:lnTo>
                    <a:pt x="382965" y="595941"/>
                  </a:lnTo>
                  <a:cubicBezTo>
                    <a:pt x="382965" y="610824"/>
                    <a:pt x="377053" y="625098"/>
                    <a:pt x="366528" y="635622"/>
                  </a:cubicBezTo>
                  <a:cubicBezTo>
                    <a:pt x="356004" y="646147"/>
                    <a:pt x="341730" y="652059"/>
                    <a:pt x="326847" y="652059"/>
                  </a:cubicBezTo>
                  <a:lnTo>
                    <a:pt x="56118" y="652059"/>
                  </a:lnTo>
                  <a:cubicBezTo>
                    <a:pt x="41235" y="652059"/>
                    <a:pt x="26961" y="646147"/>
                    <a:pt x="16437" y="635622"/>
                  </a:cubicBezTo>
                  <a:cubicBezTo>
                    <a:pt x="5912" y="625098"/>
                    <a:pt x="0" y="610824"/>
                    <a:pt x="0" y="595941"/>
                  </a:cubicBezTo>
                  <a:lnTo>
                    <a:pt x="0" y="56118"/>
                  </a:lnTo>
                  <a:cubicBezTo>
                    <a:pt x="0" y="41235"/>
                    <a:pt x="5912" y="26961"/>
                    <a:pt x="16437" y="16437"/>
                  </a:cubicBezTo>
                  <a:cubicBezTo>
                    <a:pt x="26961" y="5912"/>
                    <a:pt x="41235" y="0"/>
                    <a:pt x="56118" y="0"/>
                  </a:cubicBezTo>
                  <a:close/>
                </a:path>
              </a:pathLst>
            </a:custGeom>
            <a:blipFill>
              <a:blip r:embed="rId3"/>
              <a:stretch>
                <a:fillRect l="-6719" r="-6719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1988416" y="7490413"/>
            <a:ext cx="2114980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Len More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544090" y="8981259"/>
            <a:ext cx="315066" cy="315066"/>
          </a:xfrm>
          <a:custGeom>
            <a:avLst/>
            <a:gdLst/>
            <a:ahLst/>
            <a:cxnLst/>
            <a:rect l="l" t="t" r="r" b="b"/>
            <a:pathLst>
              <a:path w="315066" h="315066">
                <a:moveTo>
                  <a:pt x="0" y="0"/>
                </a:moveTo>
                <a:lnTo>
                  <a:pt x="315066" y="0"/>
                </a:lnTo>
                <a:lnTo>
                  <a:pt x="315066" y="315065"/>
                </a:lnTo>
                <a:lnTo>
                  <a:pt x="0" y="315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957708" y="8987996"/>
            <a:ext cx="301592" cy="301592"/>
          </a:xfrm>
          <a:custGeom>
            <a:avLst/>
            <a:gdLst/>
            <a:ahLst/>
            <a:cxnLst/>
            <a:rect l="l" t="t" r="r" b="b"/>
            <a:pathLst>
              <a:path w="301592" h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3E951AE-F95C-5D6E-A645-6F63AD749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7897" y="1059712"/>
            <a:ext cx="13803631" cy="873198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C210ABC-E9F9-1592-8401-2A1BD2BF5245}"/>
              </a:ext>
            </a:extLst>
          </p:cNvPr>
          <p:cNvSpPr txBox="1"/>
          <p:nvPr/>
        </p:nvSpPr>
        <p:spPr>
          <a:xfrm>
            <a:off x="4135684" y="253310"/>
            <a:ext cx="9740684" cy="548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3200" dirty="0">
                <a:solidFill>
                  <a:srgbClr val="FFC000"/>
                </a:solidFill>
                <a:latin typeface="Rockwell Extra Bold" panose="02060903040505020403" pitchFamily="18" charset="0"/>
                <a:ea typeface="Poppins"/>
                <a:cs typeface="Poppins"/>
                <a:sym typeface="Poppins"/>
              </a:rPr>
              <a:t>SUMMARY DASHBOARD  PAGE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E8A629-C6A0-B3D5-6F06-1E24D636D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>
            <a:extLst>
              <a:ext uri="{FF2B5EF4-FFF2-40B4-BE49-F238E27FC236}">
                <a16:creationId xmlns:a16="http://schemas.microsoft.com/office/drawing/2014/main" id="{43EED963-C596-1446-2D5B-445454C47F2A}"/>
              </a:ext>
            </a:extLst>
          </p:cNvPr>
          <p:cNvGrpSpPr/>
          <p:nvPr/>
        </p:nvGrpSpPr>
        <p:grpSpPr>
          <a:xfrm>
            <a:off x="508987" y="4669426"/>
            <a:ext cx="3173025" cy="5402580"/>
            <a:chOff x="0" y="0"/>
            <a:chExt cx="382965" cy="652059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7AA60C0-1377-7521-5C0C-441B33A3DB45}"/>
                </a:ext>
              </a:extLst>
            </p:cNvPr>
            <p:cNvSpPr/>
            <p:nvPr/>
          </p:nvSpPr>
          <p:spPr>
            <a:xfrm>
              <a:off x="0" y="0"/>
              <a:ext cx="382965" cy="652059"/>
            </a:xfrm>
            <a:custGeom>
              <a:avLst/>
              <a:gdLst/>
              <a:ahLst/>
              <a:cxnLst/>
              <a:rect l="l" t="t" r="r" b="b"/>
              <a:pathLst>
                <a:path w="382965" h="652059">
                  <a:moveTo>
                    <a:pt x="56118" y="0"/>
                  </a:moveTo>
                  <a:lnTo>
                    <a:pt x="326847" y="0"/>
                  </a:lnTo>
                  <a:cubicBezTo>
                    <a:pt x="341730" y="0"/>
                    <a:pt x="356004" y="5912"/>
                    <a:pt x="366528" y="16437"/>
                  </a:cubicBezTo>
                  <a:cubicBezTo>
                    <a:pt x="377053" y="26961"/>
                    <a:pt x="382965" y="41235"/>
                    <a:pt x="382965" y="56118"/>
                  </a:cubicBezTo>
                  <a:lnTo>
                    <a:pt x="382965" y="595941"/>
                  </a:lnTo>
                  <a:cubicBezTo>
                    <a:pt x="382965" y="610824"/>
                    <a:pt x="377053" y="625098"/>
                    <a:pt x="366528" y="635622"/>
                  </a:cubicBezTo>
                  <a:cubicBezTo>
                    <a:pt x="356004" y="646147"/>
                    <a:pt x="341730" y="652059"/>
                    <a:pt x="326847" y="652059"/>
                  </a:cubicBezTo>
                  <a:lnTo>
                    <a:pt x="56118" y="652059"/>
                  </a:lnTo>
                  <a:cubicBezTo>
                    <a:pt x="41235" y="652059"/>
                    <a:pt x="26961" y="646147"/>
                    <a:pt x="16437" y="635622"/>
                  </a:cubicBezTo>
                  <a:cubicBezTo>
                    <a:pt x="5912" y="625098"/>
                    <a:pt x="0" y="610824"/>
                    <a:pt x="0" y="595941"/>
                  </a:cubicBezTo>
                  <a:lnTo>
                    <a:pt x="0" y="56118"/>
                  </a:lnTo>
                  <a:cubicBezTo>
                    <a:pt x="0" y="41235"/>
                    <a:pt x="5912" y="26961"/>
                    <a:pt x="16437" y="16437"/>
                  </a:cubicBezTo>
                  <a:cubicBezTo>
                    <a:pt x="26961" y="5912"/>
                    <a:pt x="41235" y="0"/>
                    <a:pt x="56118" y="0"/>
                  </a:cubicBezTo>
                  <a:close/>
                </a:path>
              </a:pathLst>
            </a:custGeom>
            <a:blipFill>
              <a:blip r:embed="rId2"/>
              <a:stretch>
                <a:fillRect l="-6755" r="-6755"/>
              </a:stretch>
            </a:blipFill>
          </p:spPr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35A34A43-E209-8F2E-6C37-BBC30F448209}"/>
              </a:ext>
            </a:extLst>
          </p:cNvPr>
          <p:cNvGrpSpPr/>
          <p:nvPr/>
        </p:nvGrpSpPr>
        <p:grpSpPr>
          <a:xfrm>
            <a:off x="-685800" y="95297"/>
            <a:ext cx="3173025" cy="5402580"/>
            <a:chOff x="0" y="0"/>
            <a:chExt cx="382965" cy="65205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442A351-B2A5-8A34-AD56-F65BB5FB4192}"/>
                </a:ext>
              </a:extLst>
            </p:cNvPr>
            <p:cNvSpPr/>
            <p:nvPr/>
          </p:nvSpPr>
          <p:spPr>
            <a:xfrm>
              <a:off x="0" y="0"/>
              <a:ext cx="382965" cy="652059"/>
            </a:xfrm>
            <a:custGeom>
              <a:avLst/>
              <a:gdLst/>
              <a:ahLst/>
              <a:cxnLst/>
              <a:rect l="l" t="t" r="r" b="b"/>
              <a:pathLst>
                <a:path w="382965" h="652059">
                  <a:moveTo>
                    <a:pt x="56118" y="0"/>
                  </a:moveTo>
                  <a:lnTo>
                    <a:pt x="326847" y="0"/>
                  </a:lnTo>
                  <a:cubicBezTo>
                    <a:pt x="341730" y="0"/>
                    <a:pt x="356004" y="5912"/>
                    <a:pt x="366528" y="16437"/>
                  </a:cubicBezTo>
                  <a:cubicBezTo>
                    <a:pt x="377053" y="26961"/>
                    <a:pt x="382965" y="41235"/>
                    <a:pt x="382965" y="56118"/>
                  </a:cubicBezTo>
                  <a:lnTo>
                    <a:pt x="382965" y="595941"/>
                  </a:lnTo>
                  <a:cubicBezTo>
                    <a:pt x="382965" y="610824"/>
                    <a:pt x="377053" y="625098"/>
                    <a:pt x="366528" y="635622"/>
                  </a:cubicBezTo>
                  <a:cubicBezTo>
                    <a:pt x="356004" y="646147"/>
                    <a:pt x="341730" y="652059"/>
                    <a:pt x="326847" y="652059"/>
                  </a:cubicBezTo>
                  <a:lnTo>
                    <a:pt x="56118" y="652059"/>
                  </a:lnTo>
                  <a:cubicBezTo>
                    <a:pt x="41235" y="652059"/>
                    <a:pt x="26961" y="646147"/>
                    <a:pt x="16437" y="635622"/>
                  </a:cubicBezTo>
                  <a:cubicBezTo>
                    <a:pt x="5912" y="625098"/>
                    <a:pt x="0" y="610824"/>
                    <a:pt x="0" y="595941"/>
                  </a:cubicBezTo>
                  <a:lnTo>
                    <a:pt x="0" y="56118"/>
                  </a:lnTo>
                  <a:cubicBezTo>
                    <a:pt x="0" y="41235"/>
                    <a:pt x="5912" y="26961"/>
                    <a:pt x="16437" y="16437"/>
                  </a:cubicBezTo>
                  <a:cubicBezTo>
                    <a:pt x="26961" y="5912"/>
                    <a:pt x="41235" y="0"/>
                    <a:pt x="56118" y="0"/>
                  </a:cubicBezTo>
                  <a:close/>
                </a:path>
              </a:pathLst>
            </a:custGeom>
            <a:blipFill>
              <a:blip r:embed="rId3"/>
              <a:stretch>
                <a:fillRect l="-6719" r="-6719"/>
              </a:stretch>
            </a:blipFill>
          </p:spPr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52891617-ACB0-61FA-A148-D02179836A34}"/>
              </a:ext>
            </a:extLst>
          </p:cNvPr>
          <p:cNvSpPr txBox="1"/>
          <p:nvPr/>
        </p:nvSpPr>
        <p:spPr>
          <a:xfrm>
            <a:off x="1988416" y="7490413"/>
            <a:ext cx="2114980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Len More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E167F168-A51E-4C10-DBD4-0F7BFAA5D8F8}"/>
              </a:ext>
            </a:extLst>
          </p:cNvPr>
          <p:cNvSpPr/>
          <p:nvPr/>
        </p:nvSpPr>
        <p:spPr>
          <a:xfrm>
            <a:off x="16544090" y="8981259"/>
            <a:ext cx="315066" cy="315066"/>
          </a:xfrm>
          <a:custGeom>
            <a:avLst/>
            <a:gdLst/>
            <a:ahLst/>
            <a:cxnLst/>
            <a:rect l="l" t="t" r="r" b="b"/>
            <a:pathLst>
              <a:path w="315066" h="315066">
                <a:moveTo>
                  <a:pt x="0" y="0"/>
                </a:moveTo>
                <a:lnTo>
                  <a:pt x="315066" y="0"/>
                </a:lnTo>
                <a:lnTo>
                  <a:pt x="315066" y="315065"/>
                </a:lnTo>
                <a:lnTo>
                  <a:pt x="0" y="315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B2950894-8D5B-7595-EA57-14B5158029BE}"/>
              </a:ext>
            </a:extLst>
          </p:cNvPr>
          <p:cNvSpPr/>
          <p:nvPr/>
        </p:nvSpPr>
        <p:spPr>
          <a:xfrm>
            <a:off x="16957708" y="8987996"/>
            <a:ext cx="301592" cy="301592"/>
          </a:xfrm>
          <a:custGeom>
            <a:avLst/>
            <a:gdLst/>
            <a:ahLst/>
            <a:cxnLst/>
            <a:rect l="l" t="t" r="r" b="b"/>
            <a:pathLst>
              <a:path w="301592" h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C7EC87F-3AF6-4470-A06B-0F428A9FB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400" y="1485900"/>
            <a:ext cx="13182600" cy="8586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FDE9F-36A9-9D47-DA86-14CC2A335839}"/>
              </a:ext>
            </a:extLst>
          </p:cNvPr>
          <p:cNvSpPr txBox="1"/>
          <p:nvPr/>
        </p:nvSpPr>
        <p:spPr>
          <a:xfrm>
            <a:off x="4876800" y="321545"/>
            <a:ext cx="9205992" cy="52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3600" dirty="0">
                <a:solidFill>
                  <a:srgbClr val="FFC000"/>
                </a:solidFill>
                <a:latin typeface="Rockwell Extra Bold" panose="02060903040505020403" pitchFamily="18" charset="0"/>
                <a:ea typeface="Poppins"/>
                <a:cs typeface="Poppins"/>
                <a:sym typeface="Poppins"/>
              </a:rPr>
              <a:t>DETAIL  DASHBOARD  PAGE</a:t>
            </a:r>
          </a:p>
        </p:txBody>
      </p:sp>
    </p:spTree>
    <p:extLst>
      <p:ext uri="{BB962C8B-B14F-4D97-AF65-F5344CB8AC3E}">
        <p14:creationId xmlns:p14="http://schemas.microsoft.com/office/powerpoint/2010/main" val="3932803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6629400" y="3012569"/>
            <a:ext cx="211498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FC0948-22CE-4E42-CB81-EEA7541CCD39}"/>
              </a:ext>
            </a:extLst>
          </p:cNvPr>
          <p:cNvSpPr txBox="1"/>
          <p:nvPr/>
        </p:nvSpPr>
        <p:spPr>
          <a:xfrm>
            <a:off x="7028908" y="3404762"/>
            <a:ext cx="9829800" cy="4499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3400"/>
              </a:lnSpc>
              <a:buFont typeface="Wingdings" panose="05000000000000000000" pitchFamily="2" charset="2"/>
              <a:buChar char="v"/>
            </a:pPr>
            <a:r>
              <a:rPr lang="en-US" sz="4400" b="1" dirty="0">
                <a:solidFill>
                  <a:schemeClr val="bg1"/>
                </a:solidFill>
              </a:rPr>
              <a:t>Thai Chicken Pizza</a:t>
            </a:r>
            <a:r>
              <a:rPr lang="en-US" sz="4400" dirty="0">
                <a:solidFill>
                  <a:schemeClr val="bg1"/>
                </a:solidFill>
              </a:rPr>
              <a:t> leads in revenue contribution, while the </a:t>
            </a:r>
            <a:r>
              <a:rPr lang="en-US" sz="4400" b="1" dirty="0">
                <a:solidFill>
                  <a:schemeClr val="bg1"/>
                </a:solidFill>
              </a:rPr>
              <a:t>Classic Deluxe Pizza</a:t>
            </a:r>
            <a:r>
              <a:rPr lang="en-US" sz="4400" dirty="0">
                <a:solidFill>
                  <a:schemeClr val="bg1"/>
                </a:solidFill>
              </a:rPr>
              <a:t> tops the chart in quantity sold.</a:t>
            </a:r>
          </a:p>
          <a:p>
            <a:pPr marL="285750" indent="-285750" algn="just">
              <a:lnSpc>
                <a:spcPts val="3400"/>
              </a:lnSpc>
              <a:buFont typeface="Wingdings" panose="05000000000000000000" pitchFamily="2" charset="2"/>
              <a:buChar char="v"/>
            </a:pPr>
            <a:endParaRPr lang="en-US" sz="44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ts val="3400"/>
              </a:lnSpc>
              <a:buFont typeface="Wingdings" panose="05000000000000000000" pitchFamily="2" charset="2"/>
              <a:buChar char="v"/>
            </a:pPr>
            <a:endParaRPr lang="en-US" sz="44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ts val="3400"/>
              </a:lnSpc>
              <a:buFont typeface="Wingdings" panose="05000000000000000000" pitchFamily="2" charset="2"/>
              <a:buChar char="v"/>
            </a:pPr>
            <a:endParaRPr lang="en-US" sz="44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ts val="3400"/>
              </a:lnSpc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</a:rPr>
              <a:t>The </a:t>
            </a:r>
            <a:r>
              <a:rPr lang="en-US" sz="4400" b="1" dirty="0">
                <a:solidFill>
                  <a:schemeClr val="bg1"/>
                </a:solidFill>
              </a:rPr>
              <a:t>Classic Category</a:t>
            </a:r>
            <a:r>
              <a:rPr lang="en-US" sz="4400" dirty="0">
                <a:solidFill>
                  <a:schemeClr val="bg1"/>
                </a:solidFill>
              </a:rPr>
              <a:t> as a whole contributes the most to total sales, with the </a:t>
            </a:r>
            <a:r>
              <a:rPr lang="en-US" sz="4400" b="1" dirty="0">
                <a:solidFill>
                  <a:schemeClr val="bg1"/>
                </a:solidFill>
              </a:rPr>
              <a:t>Large Size</a:t>
            </a:r>
            <a:r>
              <a:rPr lang="en-US" sz="4400" dirty="0">
                <a:solidFill>
                  <a:schemeClr val="bg1"/>
                </a:solidFill>
              </a:rPr>
              <a:t> being the most preferred among customers.</a:t>
            </a:r>
            <a:r>
              <a:rPr lang="en-US" sz="4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grpSp>
        <p:nvGrpSpPr>
          <p:cNvPr id="21" name="Group 18">
            <a:extLst>
              <a:ext uri="{FF2B5EF4-FFF2-40B4-BE49-F238E27FC236}">
                <a16:creationId xmlns:a16="http://schemas.microsoft.com/office/drawing/2014/main" id="{30761AC9-B6E4-A50E-8DE9-3FC99016EB2F}"/>
              </a:ext>
            </a:extLst>
          </p:cNvPr>
          <p:cNvGrpSpPr/>
          <p:nvPr/>
        </p:nvGrpSpPr>
        <p:grpSpPr>
          <a:xfrm>
            <a:off x="437609" y="2705101"/>
            <a:ext cx="6191794" cy="6310799"/>
            <a:chOff x="34423" y="-72066"/>
            <a:chExt cx="747312" cy="76167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B8A0940-0291-2EDF-B56C-586FB1CCB259}"/>
                </a:ext>
              </a:extLst>
            </p:cNvPr>
            <p:cNvSpPr/>
            <p:nvPr/>
          </p:nvSpPr>
          <p:spPr>
            <a:xfrm>
              <a:off x="34423" y="-72066"/>
              <a:ext cx="747312" cy="761676"/>
            </a:xfrm>
            <a:custGeom>
              <a:avLst/>
              <a:gdLst/>
              <a:ahLst/>
              <a:cxnLst/>
              <a:rect l="l" t="t" r="r" b="b"/>
              <a:pathLst>
                <a:path w="747312" h="761676">
                  <a:moveTo>
                    <a:pt x="28758" y="0"/>
                  </a:moveTo>
                  <a:lnTo>
                    <a:pt x="718554" y="0"/>
                  </a:lnTo>
                  <a:cubicBezTo>
                    <a:pt x="726181" y="0"/>
                    <a:pt x="733496" y="3030"/>
                    <a:pt x="738889" y="8423"/>
                  </a:cubicBezTo>
                  <a:cubicBezTo>
                    <a:pt x="744283" y="13816"/>
                    <a:pt x="747312" y="21131"/>
                    <a:pt x="747312" y="28758"/>
                  </a:cubicBezTo>
                  <a:lnTo>
                    <a:pt x="747312" y="732917"/>
                  </a:lnTo>
                  <a:cubicBezTo>
                    <a:pt x="747312" y="748800"/>
                    <a:pt x="734437" y="761676"/>
                    <a:pt x="718554" y="761676"/>
                  </a:cubicBezTo>
                  <a:lnTo>
                    <a:pt x="28758" y="761676"/>
                  </a:lnTo>
                  <a:cubicBezTo>
                    <a:pt x="21131" y="761676"/>
                    <a:pt x="13816" y="758646"/>
                    <a:pt x="8423" y="753253"/>
                  </a:cubicBezTo>
                  <a:cubicBezTo>
                    <a:pt x="3030" y="747859"/>
                    <a:pt x="0" y="740545"/>
                    <a:pt x="0" y="732917"/>
                  </a:cubicBezTo>
                  <a:lnTo>
                    <a:pt x="0" y="28758"/>
                  </a:lnTo>
                  <a:cubicBezTo>
                    <a:pt x="0" y="21131"/>
                    <a:pt x="3030" y="13816"/>
                    <a:pt x="8423" y="8423"/>
                  </a:cubicBezTo>
                  <a:cubicBezTo>
                    <a:pt x="13816" y="3030"/>
                    <a:pt x="21131" y="0"/>
                    <a:pt x="28758" y="0"/>
                  </a:cubicBezTo>
                  <a:close/>
                </a:path>
              </a:pathLst>
            </a:custGeom>
            <a:blipFill>
              <a:blip r:embed="rId2"/>
              <a:stretch>
                <a:fillRect l="-26346" r="-26346"/>
              </a:stretch>
            </a:blipFill>
          </p:spPr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976E7C0-52AB-FB15-6456-707D7247E8CD}"/>
              </a:ext>
            </a:extLst>
          </p:cNvPr>
          <p:cNvSpPr txBox="1"/>
          <p:nvPr/>
        </p:nvSpPr>
        <p:spPr>
          <a:xfrm>
            <a:off x="1048180" y="114300"/>
            <a:ext cx="15392400" cy="1925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749"/>
              </a:lnSpc>
            </a:pPr>
            <a:r>
              <a:rPr lang="en-US" sz="9600" dirty="0">
                <a:solidFill>
                  <a:srgbClr val="DFA500"/>
                </a:solidFill>
                <a:latin typeface="Anton"/>
                <a:ea typeface="Anton"/>
                <a:cs typeface="Anton"/>
                <a:sym typeface="Anton"/>
              </a:rPr>
              <a:t>Top Performing Pizzas insights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C0A88-36B8-5FD7-FE69-AE3CDA4BC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9425513A-5B50-E1C9-0063-A3C305EBA645}"/>
              </a:ext>
            </a:extLst>
          </p:cNvPr>
          <p:cNvSpPr txBox="1"/>
          <p:nvPr/>
        </p:nvSpPr>
        <p:spPr>
          <a:xfrm>
            <a:off x="6629400" y="3012569"/>
            <a:ext cx="211498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9E216-16D6-FFDC-FB86-0AA2CD9BA63C}"/>
              </a:ext>
            </a:extLst>
          </p:cNvPr>
          <p:cNvSpPr txBox="1"/>
          <p:nvPr/>
        </p:nvSpPr>
        <p:spPr>
          <a:xfrm>
            <a:off x="7028908" y="3404762"/>
            <a:ext cx="9829800" cy="3184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3400"/>
              </a:lnSpc>
              <a:buFont typeface="Wingdings" panose="05000000000000000000" pitchFamily="2" charset="2"/>
              <a:buChar char="v"/>
            </a:pPr>
            <a:r>
              <a:rPr lang="en-US" sz="4400" b="1" dirty="0">
                <a:solidFill>
                  <a:schemeClr val="bg1"/>
                </a:solidFill>
              </a:rPr>
              <a:t>The Brie Carre Pizza</a:t>
            </a:r>
            <a:r>
              <a:rPr lang="en-US" sz="4400" dirty="0">
                <a:solidFill>
                  <a:schemeClr val="bg1"/>
                </a:solidFill>
              </a:rPr>
              <a:t> consistently ranks at the bottom, generating the </a:t>
            </a:r>
            <a:r>
              <a:rPr lang="en-US" sz="4400" b="1" dirty="0">
                <a:solidFill>
                  <a:schemeClr val="bg1"/>
                </a:solidFill>
              </a:rPr>
              <a:t>lowest revenue</a:t>
            </a:r>
            <a:r>
              <a:rPr lang="en-US" sz="4400" dirty="0">
                <a:solidFill>
                  <a:schemeClr val="bg1"/>
                </a:solidFill>
              </a:rPr>
              <a:t> and recording the </a:t>
            </a:r>
            <a:r>
              <a:rPr lang="en-US" sz="4400" b="1" dirty="0">
                <a:solidFill>
                  <a:schemeClr val="bg1"/>
                </a:solidFill>
              </a:rPr>
              <a:t>least quantity sold</a:t>
            </a:r>
            <a:r>
              <a:rPr lang="en-US" sz="4400" dirty="0">
                <a:solidFill>
                  <a:schemeClr val="bg1"/>
                </a:solidFill>
              </a:rPr>
              <a:t>, making it the </a:t>
            </a:r>
            <a:r>
              <a:rPr lang="en-US" sz="4400" b="1" dirty="0">
                <a:solidFill>
                  <a:schemeClr val="bg1"/>
                </a:solidFill>
              </a:rPr>
              <a:t>least popular item</a:t>
            </a:r>
            <a:r>
              <a:rPr lang="en-US" sz="4400" dirty="0">
                <a:solidFill>
                  <a:schemeClr val="bg1"/>
                </a:solidFill>
              </a:rPr>
              <a:t> on the menu.</a:t>
            </a:r>
          </a:p>
          <a:p>
            <a:pPr marL="285750" indent="-285750" algn="just">
              <a:lnSpc>
                <a:spcPts val="3400"/>
              </a:lnSpc>
              <a:buFont typeface="Wingdings" panose="05000000000000000000" pitchFamily="2" charset="2"/>
              <a:buChar char="v"/>
            </a:pPr>
            <a:endParaRPr lang="en-US" sz="44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ts val="3400"/>
              </a:lnSpc>
              <a:buFont typeface="Wingdings" panose="05000000000000000000" pitchFamily="2" charset="2"/>
              <a:buChar char="v"/>
            </a:pPr>
            <a:endParaRPr lang="en-US" sz="4400" dirty="0">
              <a:solidFill>
                <a:schemeClr val="bg1"/>
              </a:solidFill>
            </a:endParaRPr>
          </a:p>
        </p:txBody>
      </p:sp>
      <p:grpSp>
        <p:nvGrpSpPr>
          <p:cNvPr id="21" name="Group 18">
            <a:extLst>
              <a:ext uri="{FF2B5EF4-FFF2-40B4-BE49-F238E27FC236}">
                <a16:creationId xmlns:a16="http://schemas.microsoft.com/office/drawing/2014/main" id="{E7F99F6B-BF5B-E7C5-EDFF-25D95F3269BA}"/>
              </a:ext>
            </a:extLst>
          </p:cNvPr>
          <p:cNvGrpSpPr/>
          <p:nvPr/>
        </p:nvGrpSpPr>
        <p:grpSpPr>
          <a:xfrm>
            <a:off x="437609" y="2705101"/>
            <a:ext cx="6191794" cy="6310799"/>
            <a:chOff x="34423" y="-72066"/>
            <a:chExt cx="747312" cy="76167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70F08BB5-2A54-E8B8-5CBB-EBF2586AD325}"/>
                </a:ext>
              </a:extLst>
            </p:cNvPr>
            <p:cNvSpPr/>
            <p:nvPr/>
          </p:nvSpPr>
          <p:spPr>
            <a:xfrm>
              <a:off x="34423" y="-72066"/>
              <a:ext cx="747312" cy="761676"/>
            </a:xfrm>
            <a:custGeom>
              <a:avLst/>
              <a:gdLst/>
              <a:ahLst/>
              <a:cxnLst/>
              <a:rect l="l" t="t" r="r" b="b"/>
              <a:pathLst>
                <a:path w="747312" h="761676">
                  <a:moveTo>
                    <a:pt x="28758" y="0"/>
                  </a:moveTo>
                  <a:lnTo>
                    <a:pt x="718554" y="0"/>
                  </a:lnTo>
                  <a:cubicBezTo>
                    <a:pt x="726181" y="0"/>
                    <a:pt x="733496" y="3030"/>
                    <a:pt x="738889" y="8423"/>
                  </a:cubicBezTo>
                  <a:cubicBezTo>
                    <a:pt x="744283" y="13816"/>
                    <a:pt x="747312" y="21131"/>
                    <a:pt x="747312" y="28758"/>
                  </a:cubicBezTo>
                  <a:lnTo>
                    <a:pt x="747312" y="732917"/>
                  </a:lnTo>
                  <a:cubicBezTo>
                    <a:pt x="747312" y="748800"/>
                    <a:pt x="734437" y="761676"/>
                    <a:pt x="718554" y="761676"/>
                  </a:cubicBezTo>
                  <a:lnTo>
                    <a:pt x="28758" y="761676"/>
                  </a:lnTo>
                  <a:cubicBezTo>
                    <a:pt x="21131" y="761676"/>
                    <a:pt x="13816" y="758646"/>
                    <a:pt x="8423" y="753253"/>
                  </a:cubicBezTo>
                  <a:cubicBezTo>
                    <a:pt x="3030" y="747859"/>
                    <a:pt x="0" y="740545"/>
                    <a:pt x="0" y="732917"/>
                  </a:cubicBezTo>
                  <a:lnTo>
                    <a:pt x="0" y="28758"/>
                  </a:lnTo>
                  <a:cubicBezTo>
                    <a:pt x="0" y="21131"/>
                    <a:pt x="3030" y="13816"/>
                    <a:pt x="8423" y="8423"/>
                  </a:cubicBezTo>
                  <a:cubicBezTo>
                    <a:pt x="13816" y="3030"/>
                    <a:pt x="21131" y="0"/>
                    <a:pt x="28758" y="0"/>
                  </a:cubicBezTo>
                  <a:close/>
                </a:path>
              </a:pathLst>
            </a:custGeom>
            <a:blipFill>
              <a:blip r:embed="rId2"/>
              <a:stretch>
                <a:fillRect l="-26346" r="-26346"/>
              </a:stretch>
            </a:blipFill>
          </p:spPr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DCC8923-3CDA-88D3-6087-C0F9B0186CF1}"/>
              </a:ext>
            </a:extLst>
          </p:cNvPr>
          <p:cNvSpPr txBox="1"/>
          <p:nvPr/>
        </p:nvSpPr>
        <p:spPr>
          <a:xfrm>
            <a:off x="1048180" y="114300"/>
            <a:ext cx="16554020" cy="1925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749"/>
              </a:lnSpc>
            </a:pPr>
            <a:r>
              <a:rPr lang="en-US" sz="9600" dirty="0">
                <a:solidFill>
                  <a:srgbClr val="DFA500"/>
                </a:solidFill>
                <a:latin typeface="Anton"/>
                <a:ea typeface="Anton"/>
                <a:cs typeface="Anton"/>
                <a:sym typeface="Anton"/>
              </a:rPr>
              <a:t>Worst  Performing Pizzas insights</a:t>
            </a:r>
          </a:p>
        </p:txBody>
      </p:sp>
    </p:spTree>
    <p:extLst>
      <p:ext uri="{BB962C8B-B14F-4D97-AF65-F5344CB8AC3E}">
        <p14:creationId xmlns:p14="http://schemas.microsoft.com/office/powerpoint/2010/main" val="3359155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643</Words>
  <Application>Microsoft Office PowerPoint</Application>
  <PresentationFormat>Custom</PresentationFormat>
  <Paragraphs>88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Rockwell Extra Bold</vt:lpstr>
      <vt:lpstr>Anton</vt:lpstr>
      <vt:lpstr>Wingdings</vt:lpstr>
      <vt:lpstr>Poppins</vt:lpstr>
      <vt:lpstr>Arial Unicode MS</vt:lpstr>
      <vt:lpstr>Poppins Semi-Bold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Yellow Bold Food Recipe Presentation</dc:title>
  <dc:creator>Subham Sinha</dc:creator>
  <cp:lastModifiedBy>subham sinha</cp:lastModifiedBy>
  <cp:revision>3</cp:revision>
  <dcterms:created xsi:type="dcterms:W3CDTF">2006-08-16T00:00:00Z</dcterms:created>
  <dcterms:modified xsi:type="dcterms:W3CDTF">2025-06-25T11:12:54Z</dcterms:modified>
  <dc:identifier>DAGrWTTpUvE</dc:identifier>
</cp:coreProperties>
</file>